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Lst>
  <p:notesMasterIdLst>
    <p:notesMasterId r:id="rId24"/>
  </p:notesMasterIdLst>
  <p:handoutMasterIdLst>
    <p:handoutMasterId r:id="rId25"/>
  </p:handoutMasterIdLst>
  <p:sldIdLst>
    <p:sldId id="256" r:id="rId2"/>
    <p:sldId id="305" r:id="rId3"/>
    <p:sldId id="306" r:id="rId4"/>
    <p:sldId id="327" r:id="rId5"/>
    <p:sldId id="321" r:id="rId6"/>
    <p:sldId id="328" r:id="rId7"/>
    <p:sldId id="314" r:id="rId8"/>
    <p:sldId id="272" r:id="rId9"/>
    <p:sldId id="273" r:id="rId10"/>
    <p:sldId id="315" r:id="rId11"/>
    <p:sldId id="257" r:id="rId12"/>
    <p:sldId id="316" r:id="rId13"/>
    <p:sldId id="258" r:id="rId14"/>
    <p:sldId id="317" r:id="rId15"/>
    <p:sldId id="299" r:id="rId16"/>
    <p:sldId id="276" r:id="rId17"/>
    <p:sldId id="324" r:id="rId18"/>
    <p:sldId id="322" r:id="rId19"/>
    <p:sldId id="325" r:id="rId20"/>
    <p:sldId id="294" r:id="rId21"/>
    <p:sldId id="291" r:id="rId22"/>
    <p:sldId id="326" r:id="rId2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9478B-869D-E282-881A-7C955E67F18D}" v="65" dt="2022-02-04T19:54:39.017"/>
    <p1510:client id="{1C91370F-7771-C65F-1C3C-25E9549CA10C}" v="358" dt="2022-02-03T17:13:40.326"/>
    <p1510:client id="{9832B432-5114-9F17-D3B1-73CD34E1F82F}" v="15" dt="2023-03-14T13:48:41.684"/>
    <p1510:client id="{CA878BC0-9508-7A44-264A-CA5C9862CFCD}" v="49" dt="2022-02-03T17:18:29.251"/>
    <p1510:client id="{EB6D04F1-27E1-F56F-3919-B3EB0131BD80}" v="52" dt="2023-03-14T13:41:13.263"/>
    <p1510:client id="{F2B52E44-A41F-8207-983C-0332859864DD}" v="163" dt="2023-03-10T18:35:20.187"/>
    <p1510:client id="{FCAACC24-FBE6-8194-3483-84308CF90480}" v="141" dt="2023-03-10T19:00:23.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3/14/2023</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3/14/2023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20</a:t>
            </a:fld>
            <a:endParaRPr lang="en-US"/>
          </a:p>
        </p:txBody>
      </p:sp>
    </p:spTree>
    <p:extLst>
      <p:ext uri="{BB962C8B-B14F-4D97-AF65-F5344CB8AC3E}">
        <p14:creationId xmlns:p14="http://schemas.microsoft.com/office/powerpoint/2010/main" val="107869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22</a:t>
            </a:fld>
            <a:endParaRPr lang="en-US"/>
          </a:p>
        </p:txBody>
      </p:sp>
    </p:spTree>
    <p:extLst>
      <p:ext uri="{BB962C8B-B14F-4D97-AF65-F5344CB8AC3E}">
        <p14:creationId xmlns:p14="http://schemas.microsoft.com/office/powerpoint/2010/main" val="335356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6</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9</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15</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487980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3/14/2023</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3/14/2023</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rcboe-my.sharepoint.com/personal/berrytr_richmond_k12_ga_us1/Documents/end%20of%20the%20year%20input/FY22%20WGES%20School%20Parent%20%20Family%20Engagement%20Policy%20Innovative%20Draft.docx" TargetMode="External"/><Relationship Id="rId2" Type="http://schemas.openxmlformats.org/officeDocument/2006/relationships/hyperlink" Target="https://www.rcboe.org/wilkinson" TargetMode="External"/><Relationship Id="rId1" Type="http://schemas.openxmlformats.org/officeDocument/2006/relationships/slideLayout" Target="../slideLayouts/slideLayout15.xml"/><Relationship Id="rId4" Type="http://schemas.openxmlformats.org/officeDocument/2006/relationships/hyperlink" Target="https://rcboe-my.sharepoint.com/personal/simonki_richmond_k12_ga_us/Documents/FY23%20Documentation%20Folders/Wilkinson%20Gardens%20Elementary%20(Title%201)%202022-2023/Parent%20and%20Family%20Engagement%20Folder/Documents%20and%20Notifications/School%20Parent%20Policy/FY22%20WGES%20School%20Parent%20%20Family%20Engagement%20Policy%20Innovative%20Draft.doc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VEu4_8kg2JKmlDKINYzJidUOUwxQkY3NUdOM0VQU1paTFlWUDUxUFFUMy4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25000" lnSpcReduction="20000"/>
          </a:bodyPr>
          <a:lstStyle/>
          <a:p>
            <a:endParaRPr lang="en-US"/>
          </a:p>
          <a:p>
            <a:r>
              <a:rPr lang="en-US" sz="4800">
                <a:solidFill>
                  <a:schemeClr val="tx1"/>
                </a:solidFill>
                <a:cs typeface="Calibri"/>
              </a:rPr>
              <a:t>Day:  Tuesday</a:t>
            </a:r>
          </a:p>
          <a:p>
            <a:pPr algn="ctr"/>
            <a:r>
              <a:rPr lang="en-US" sz="4800">
                <a:solidFill>
                  <a:schemeClr val="tx1"/>
                </a:solidFill>
              </a:rPr>
              <a:t>Date: 03-14-2023</a:t>
            </a:r>
            <a:endParaRPr lang="en-US" sz="4800">
              <a:solidFill>
                <a:schemeClr val="tx1"/>
              </a:solidFill>
              <a:cs typeface="Calibri"/>
            </a:endParaRPr>
          </a:p>
          <a:p>
            <a:r>
              <a:rPr lang="en-US" sz="4800">
                <a:solidFill>
                  <a:schemeClr val="tx1"/>
                </a:solidFill>
              </a:rPr>
              <a:t>Time: 10:00am Media center</a:t>
            </a:r>
            <a:endParaRPr lang="en-US" sz="4800" err="1">
              <a:solidFill>
                <a:schemeClr val="tx1"/>
              </a:solidFill>
              <a:cs typeface="Calibri"/>
            </a:endParaRPr>
          </a:p>
          <a:p>
            <a:r>
              <a:rPr lang="en-US" sz="4800">
                <a:solidFill>
                  <a:schemeClr val="tx1"/>
                </a:solidFill>
                <a:cs typeface="Calibri"/>
              </a:rPr>
              <a:t>3:00pm school webpage</a:t>
            </a:r>
            <a:endParaRPr lang="en-US" sz="4800" err="1">
              <a:solidFill>
                <a:schemeClr val="tx1"/>
              </a:solidFill>
            </a:endParaRP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Wilkinson Gardens Elementary School</a:t>
            </a:r>
            <a:br>
              <a:rPr lang="en-US" sz="2800" dirty="0"/>
            </a:br>
            <a:r>
              <a:rPr lang="en-US" sz="2800" dirty="0">
                <a:ea typeface="+mj-lt"/>
                <a:cs typeface="+mj-lt"/>
              </a:rPr>
              <a:t> Title I </a:t>
            </a:r>
            <a:r>
              <a:rPr lang="en-US" sz="2800" dirty="0">
                <a:solidFill>
                  <a:schemeClr val="tx1"/>
                </a:solidFill>
              </a:rPr>
              <a:t>Input/Revision Meeting</a:t>
            </a:r>
            <a:endParaRPr lang="en-US" sz="280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3" name="Title 2">
            <a:extLst>
              <a:ext uri="{FF2B5EF4-FFF2-40B4-BE49-F238E27FC236}">
                <a16:creationId xmlns:a16="http://schemas.microsoft.com/office/drawing/2014/main" id="{BD9B34EC-F452-49AB-AD91-C0D84D0DEB01}"/>
              </a:ext>
            </a:extLst>
          </p:cNvPr>
          <p:cNvSpPr>
            <a:spLocks noGrp="1"/>
          </p:cNvSpPr>
          <p:nvPr>
            <p:ph type="title"/>
          </p:nvPr>
        </p:nvSpPr>
        <p:spPr/>
        <p:txBody>
          <a:bodyPr/>
          <a:lstStyle/>
          <a:p>
            <a:r>
              <a:rPr lang="en-US">
                <a:solidFill>
                  <a:schemeClr val="bg1"/>
                </a:solidFill>
              </a:rPr>
              <a:t>District Policy Input</a:t>
            </a:r>
          </a:p>
        </p:txBody>
      </p:sp>
      <p:pic>
        <p:nvPicPr>
          <p:cNvPr id="4" name="Content Placeholder 3">
            <a:extLst>
              <a:ext uri="{FF2B5EF4-FFF2-40B4-BE49-F238E27FC236}">
                <a16:creationId xmlns:a16="http://schemas.microsoft.com/office/drawing/2014/main" id="{D03CD635-07EB-47A1-859B-8028814C4E7A}"/>
              </a:ext>
            </a:extLst>
          </p:cNvPr>
          <p:cNvPicPr>
            <a:picLocks noGrp="1" noChangeAspect="1"/>
          </p:cNvPicPr>
          <p:nvPr>
            <p:ph idx="4294967295"/>
          </p:nvPr>
        </p:nvPicPr>
        <p:blipFill>
          <a:blip r:embed="rId2"/>
          <a:stretch>
            <a:fillRect/>
          </a:stretch>
        </p:blipFill>
        <p:spPr>
          <a:xfrm>
            <a:off x="87682" y="1954213"/>
            <a:ext cx="5236289" cy="4164217"/>
          </a:xfrm>
          <a:prstGeom prst="rect">
            <a:avLst/>
          </a:prstGeom>
        </p:spPr>
      </p:pic>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79689" y="2279563"/>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Tree>
    <p:extLst>
      <p:ext uri="{BB962C8B-B14F-4D97-AF65-F5344CB8AC3E}">
        <p14:creationId xmlns:p14="http://schemas.microsoft.com/office/powerpoint/2010/main" val="79495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vert="horz" lIns="91440" tIns="45720" rIns="91440" bIns="45720" rtlCol="0" anchor="t">
            <a:normAutofit lnSpcReduction="10000"/>
          </a:bodyPr>
          <a:lstStyle/>
          <a:p>
            <a:pPr marL="0" indent="0">
              <a:buNone/>
            </a:pPr>
            <a:endParaRPr lang="en-US" sz="2000">
              <a:solidFill>
                <a:schemeClr val="tx1"/>
              </a:solidFill>
            </a:endParaRPr>
          </a:p>
          <a:p>
            <a:pPr marL="0" indent="0">
              <a:buNone/>
            </a:pPr>
            <a:r>
              <a:rPr lang="en-US" b="1" dirty="0"/>
              <a:t>Title I Schools:</a:t>
            </a:r>
            <a:r>
              <a:rPr lang="en-US" dirty="0"/>
              <a:t> </a:t>
            </a:r>
            <a:endParaRPr lang="en-US" dirty="0">
              <a:cs typeface="Calibri"/>
            </a:endParaRPr>
          </a:p>
          <a:p>
            <a:pPr marL="0" indent="0">
              <a:buNone/>
            </a:pPr>
            <a:r>
              <a:rPr lang="en-US" dirty="0"/>
              <a:t>The school parents and family engagement policy must describe how the school will:</a:t>
            </a:r>
            <a:endParaRPr lang="en-US" dirty="0">
              <a:cs typeface="Calibri"/>
            </a:endParaRPr>
          </a:p>
          <a:p>
            <a:r>
              <a:rPr lang="en-US" dirty="0"/>
              <a:t>Convene an annual meeting, at a convenient time to which all parents of low-income students are invited and encouraged to attend, to </a:t>
            </a:r>
            <a:r>
              <a:rPr lang="en-US" u="sng" dirty="0">
                <a:hlinkClick r:id="rId2"/>
              </a:rPr>
              <a:t>inform parents</a:t>
            </a:r>
            <a:r>
              <a:rPr lang="en-US" dirty="0"/>
              <a:t> that their school receives Title I funds, that these funds come with requirements, and that parents have a right to be involved;</a:t>
            </a:r>
            <a:endParaRPr lang="en-US" dirty="0">
              <a:cs typeface="Calibri"/>
            </a:endParaRPr>
          </a:p>
          <a:p>
            <a:r>
              <a:rPr lang="en-US" dirty="0"/>
              <a:t>Offer a flexible number of engagement </a:t>
            </a:r>
            <a:r>
              <a:rPr lang="en-US" u="sng" dirty="0">
                <a:hlinkClick r:id="rId3"/>
              </a:rPr>
              <a:t>meetings</a:t>
            </a:r>
            <a:r>
              <a:rPr lang="en-US" dirty="0"/>
              <a:t> at convenient times for families (for which the school may provide transportation, childcare, or home visits using Title I funds);</a:t>
            </a:r>
            <a:endParaRPr lang="en-US" dirty="0">
              <a:cs typeface="Calibri"/>
            </a:endParaRPr>
          </a:p>
          <a:p>
            <a:r>
              <a:rPr lang="en-US" dirty="0"/>
              <a:t>Provide parents and families with:​</a:t>
            </a:r>
            <a:endParaRPr lang="en-US" dirty="0">
              <a:cs typeface="Calibri" panose="020F0502020204030204"/>
            </a:endParaRPr>
          </a:p>
          <a:p>
            <a:pPr lvl="1"/>
            <a:r>
              <a:rPr lang="en-US" dirty="0"/>
              <a:t>Information about Title I-funded programs;</a:t>
            </a:r>
            <a:endParaRPr lang="en-US" dirty="0">
              <a:cs typeface="Calibri"/>
            </a:endParaRPr>
          </a:p>
          <a:p>
            <a:pPr lvl="1"/>
            <a:r>
              <a:rPr lang="en-US" dirty="0"/>
              <a:t>An explanation of the curriculum and achievement levels the school uses; and</a:t>
            </a:r>
            <a:endParaRPr lang="en-US" dirty="0">
              <a:cs typeface="Calibri"/>
            </a:endParaRPr>
          </a:p>
          <a:p>
            <a:pPr lvl="1"/>
            <a:r>
              <a:rPr lang="en-US" dirty="0"/>
              <a:t>If requested, opportunities for regular meetings to participate in decisions relating to the education of their student.</a:t>
            </a:r>
            <a:endParaRPr lang="en-US" dirty="0">
              <a:cs typeface="Calibri"/>
            </a:endParaRP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6946678" y="1701783"/>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285135" y="1810103"/>
            <a:ext cx="6663341" cy="5909310"/>
          </a:xfrm>
          <a:prstGeom prst="rect">
            <a:avLst/>
          </a:prstGeom>
          <a:noFill/>
        </p:spPr>
        <p:txBody>
          <a:bodyPr wrap="square" lIns="91440" tIns="45720" rIns="91440" bIns="45720" anchor="t">
            <a:spAutoFit/>
          </a:bodyPr>
          <a:lstStyle/>
          <a:p>
            <a:pPr algn="ctr"/>
            <a:r>
              <a:rPr lang="en-US" b="1">
                <a:ea typeface="+mn-lt"/>
                <a:cs typeface="+mn-lt"/>
              </a:rPr>
              <a:t>Wilkinson Gardens Elementary School</a:t>
            </a:r>
            <a:endParaRPr lang="en-US"/>
          </a:p>
          <a:p>
            <a:pPr algn="ctr"/>
            <a:r>
              <a:rPr lang="en-US"/>
              <a:t>Parent and Family Engagement Policy and Plan for Shared Student Success</a:t>
            </a:r>
            <a:endParaRPr lang="en-US">
              <a:cs typeface="Calibri"/>
            </a:endParaRPr>
          </a:p>
          <a:p>
            <a:endParaRPr lang="en-US"/>
          </a:p>
          <a:p>
            <a:pPr algn="ctr"/>
            <a:r>
              <a:rPr lang="en-US" i="1">
                <a:ea typeface="+mn-lt"/>
                <a:cs typeface="+mn-lt"/>
              </a:rPr>
              <a:t>2022-2023 School Year</a:t>
            </a:r>
            <a:endParaRPr lang="en-US"/>
          </a:p>
          <a:p>
            <a:pPr algn="ctr"/>
            <a:r>
              <a:rPr lang="en-US"/>
              <a:t>1925 Kratha Drive</a:t>
            </a:r>
            <a:endParaRPr lang="en-US">
              <a:cs typeface="Calibri"/>
            </a:endParaRPr>
          </a:p>
          <a:p>
            <a:pPr algn="ctr"/>
            <a:r>
              <a:rPr lang="en-US" i="1">
                <a:ea typeface="+mn-lt"/>
                <a:cs typeface="+mn-lt"/>
              </a:rPr>
              <a:t>Augusta, GA 30906</a:t>
            </a:r>
            <a:endParaRPr lang="en-US"/>
          </a:p>
          <a:p>
            <a:pPr algn="ctr"/>
            <a:r>
              <a:rPr lang="en-US" u="sng">
                <a:ea typeface="+mn-lt"/>
                <a:cs typeface="+mn-lt"/>
                <a:hlinkClick r:id="rId2"/>
              </a:rPr>
              <a:t>https://www.rcboe.org/wilkinson</a:t>
            </a:r>
            <a:endParaRPr lang="en-US"/>
          </a:p>
          <a:p>
            <a:endParaRPr lang="en-US"/>
          </a:p>
          <a:p>
            <a:pPr algn="ctr"/>
            <a:r>
              <a:rPr lang="en-US" i="1">
                <a:ea typeface="+mn-lt"/>
                <a:cs typeface="+mn-lt"/>
              </a:rPr>
              <a:t>Revised: August 15, 2022</a:t>
            </a:r>
            <a:endParaRPr lang="en-US"/>
          </a:p>
          <a:p>
            <a:r>
              <a:rPr lang="en-US" b="1">
                <a:ea typeface="+mn-lt"/>
                <a:cs typeface="+mn-lt"/>
              </a:rPr>
              <a:t>What is Title I?</a:t>
            </a:r>
            <a:endParaRPr lang="en-US"/>
          </a:p>
          <a:p>
            <a:r>
              <a:rPr lang="en-US">
                <a:ea typeface="+mn-lt"/>
                <a:cs typeface="+mn-lt"/>
              </a:rPr>
              <a:t>Wilkinson Gardens Elementary is identified as a Title I school as part of the Every Student Succeeds Act (ESSA). Title I is designed to support State and local school reform efforts tied to the challenging State academic standards to improve teaching and learning for students. Title I programs must be based on effective means of improving student achievement and include strategies to support family</a:t>
            </a:r>
            <a:endParaRPr lang="en-US"/>
          </a:p>
          <a:p>
            <a:endParaRPr lang="en-US">
              <a:cs typeface="Calibri"/>
            </a:endParaRPr>
          </a:p>
          <a:p>
            <a:endParaRPr lang="en-US"/>
          </a:p>
          <a:p>
            <a:endParaRPr lang="en-US"/>
          </a:p>
        </p:txBody>
      </p:sp>
      <p:sp>
        <p:nvSpPr>
          <p:cNvPr id="8" name="TextBox 7">
            <a:extLst>
              <a:ext uri="{FF2B5EF4-FFF2-40B4-BE49-F238E27FC236}">
                <a16:creationId xmlns:a16="http://schemas.microsoft.com/office/drawing/2014/main" id="{63FD7E6D-A9D0-4CAA-9228-C4866C3CB1B8}"/>
              </a:ext>
            </a:extLst>
          </p:cNvPr>
          <p:cNvSpPr txBox="1"/>
          <p:nvPr/>
        </p:nvSpPr>
        <p:spPr>
          <a:xfrm>
            <a:off x="-605839" y="3144260"/>
            <a:ext cx="431528" cy="523220"/>
          </a:xfrm>
          <a:prstGeom prst="rect">
            <a:avLst/>
          </a:prstGeom>
          <a:noFill/>
        </p:spPr>
        <p:txBody>
          <a:bodyPr wrap="none" lIns="91440" tIns="45720" rIns="91440" bIns="45720" rtlCol="0" anchor="t">
            <a:spAutoFit/>
          </a:bodyPr>
          <a:lstStyle/>
          <a:p>
            <a:r>
              <a:rPr lang="en-US" sz="2800"/>
              <a:t> </a:t>
            </a:r>
            <a:r>
              <a:rPr lang="en-US" sz="2800">
                <a:ea typeface="+mn-lt"/>
                <a:cs typeface="+mn-lt"/>
                <a:hlinkClick r:id="rId3"/>
              </a:rPr>
              <a:t>F</a:t>
            </a:r>
            <a:endParaRPr lang="en-US" sz="2800">
              <a:cs typeface="Calibri"/>
            </a:endParaRPr>
          </a:p>
        </p:txBody>
      </p:sp>
      <p:sp>
        <p:nvSpPr>
          <p:cNvPr id="6" name="TextBox 5">
            <a:extLst>
              <a:ext uri="{FF2B5EF4-FFF2-40B4-BE49-F238E27FC236}">
                <a16:creationId xmlns:a16="http://schemas.microsoft.com/office/drawing/2014/main" id="{4A990A40-0379-8F5D-8ABF-B45CA07A9384}"/>
              </a:ext>
            </a:extLst>
          </p:cNvPr>
          <p:cNvSpPr txBox="1"/>
          <p:nvPr/>
        </p:nvSpPr>
        <p:spPr>
          <a:xfrm flipH="1">
            <a:off x="7467600" y="3200400"/>
            <a:ext cx="43360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FY22 WGES School Parent Family Engagement Policy Innovative Draft</a:t>
            </a:r>
            <a:endParaRPr lang="en-US"/>
          </a:p>
        </p:txBody>
      </p:sp>
    </p:spTree>
    <p:extLst>
      <p:ext uri="{BB962C8B-B14F-4D97-AF65-F5344CB8AC3E}">
        <p14:creationId xmlns:p14="http://schemas.microsoft.com/office/powerpoint/2010/main" val="279483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247027" y="1585506"/>
            <a:ext cx="6147148" cy="400110"/>
          </a:xfrm>
          <a:prstGeom prst="rect">
            <a:avLst/>
          </a:prstGeom>
          <a:noFill/>
        </p:spPr>
        <p:txBody>
          <a:bodyPr wrap="square">
            <a:spAutoFit/>
          </a:bodyPr>
          <a:lstStyle/>
          <a:p>
            <a:r>
              <a:rPr lang="en-US" sz="2000">
                <a:solidFill>
                  <a:srgbClr val="FF0000"/>
                </a:solidFill>
              </a:rPr>
              <a:t>Can be found on your School Webpage : Parents, Title I</a:t>
            </a:r>
            <a:endParaRPr lang="en-US" sz="2000"/>
          </a:p>
        </p:txBody>
      </p:sp>
      <p:sp>
        <p:nvSpPr>
          <p:cNvPr id="9" name="TextBox 8">
            <a:extLst>
              <a:ext uri="{FF2B5EF4-FFF2-40B4-BE49-F238E27FC236}">
                <a16:creationId xmlns:a16="http://schemas.microsoft.com/office/drawing/2014/main" id="{51713D23-738A-4611-995A-10CE257DCEF5}"/>
              </a:ext>
            </a:extLst>
          </p:cNvPr>
          <p:cNvSpPr txBox="1"/>
          <p:nvPr/>
        </p:nvSpPr>
        <p:spPr>
          <a:xfrm>
            <a:off x="273847" y="2325908"/>
            <a:ext cx="6147148" cy="523220"/>
          </a:xfrm>
          <a:prstGeom prst="rect">
            <a:avLst/>
          </a:prstGeom>
          <a:noFill/>
        </p:spPr>
        <p:txBody>
          <a:bodyPr wrap="square" lIns="91440" tIns="45720" rIns="91440" bIns="45720" anchor="t">
            <a:spAutoFit/>
          </a:bodyPr>
          <a:lstStyle/>
          <a:p>
            <a:endParaRPr lang="en-US" sz="2800">
              <a:cs typeface="Calibri"/>
            </a:endParaRPr>
          </a:p>
        </p:txBody>
      </p:sp>
      <p:sp>
        <p:nvSpPr>
          <p:cNvPr id="3" name="TextBox 2">
            <a:extLst>
              <a:ext uri="{FF2B5EF4-FFF2-40B4-BE49-F238E27FC236}">
                <a16:creationId xmlns:a16="http://schemas.microsoft.com/office/drawing/2014/main" id="{FB4CF19C-6891-4D57-ABAB-6DEFAA164CFF}"/>
              </a:ext>
            </a:extLst>
          </p:cNvPr>
          <p:cNvSpPr txBox="1"/>
          <p:nvPr/>
        </p:nvSpPr>
        <p:spPr>
          <a:xfrm>
            <a:off x="7323491" y="2405167"/>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13" name="Picture 13" descr="School Compact Revised - Ocred Page 1">
            <a:extLst>
              <a:ext uri="{FF2B5EF4-FFF2-40B4-BE49-F238E27FC236}">
                <a16:creationId xmlns:a16="http://schemas.microsoft.com/office/drawing/2014/main" id="{8EDC1923-3596-0B16-E116-DFBA96316277}"/>
              </a:ext>
            </a:extLst>
          </p:cNvPr>
          <p:cNvPicPr>
            <a:picLocks noChangeAspect="1"/>
          </p:cNvPicPr>
          <p:nvPr/>
        </p:nvPicPr>
        <p:blipFill>
          <a:blip r:embed="rId2"/>
          <a:stretch>
            <a:fillRect/>
          </a:stretch>
        </p:blipFill>
        <p:spPr>
          <a:xfrm>
            <a:off x="1160207" y="2129914"/>
            <a:ext cx="6147618" cy="4626076"/>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Title I Parent and Family Engagement Set Aside:</a:t>
            </a:r>
          </a:p>
          <a:p>
            <a:pPr marL="0" indent="0">
              <a:buNone/>
            </a:pPr>
            <a:r>
              <a:rPr lang="en-US"/>
              <a:t> </a:t>
            </a:r>
            <a:r>
              <a:rPr lang="en-US" sz="2800"/>
              <a:t>Each district receiving more than $500,000  in Title I Part A Funds is required to reserve </a:t>
            </a:r>
            <a:r>
              <a:rPr lang="en-US" sz="2800" b="1"/>
              <a:t>at least one percent</a:t>
            </a:r>
            <a:r>
              <a:rPr lang="en-US" sz="2800"/>
              <a:t> of its Title I funds to carry out parent and family engagement activities, including those described in the written policy section below. </a:t>
            </a:r>
            <a:r>
              <a:rPr lang="en-US" sz="2800" b="1"/>
              <a:t>Ninety (90) percent</a:t>
            </a:r>
            <a:r>
              <a:rPr lang="en-US" sz="2800"/>
              <a:t> of these “set-aside” funds must be distributed to schools, with priority given to “high-need” schools. The law further requires that parents and family members of students </a:t>
            </a:r>
            <a:r>
              <a:rPr lang="en-US" sz="2800" b="1"/>
              <a:t>must</a:t>
            </a:r>
            <a:r>
              <a:rPr lang="en-US" sz="2800"/>
              <a:t> be included in decisions regarding how these engagement funds are spent.</a:t>
            </a:r>
            <a:endParaRPr lang="en-US" sz="2800">
              <a:cs typeface="Calibri"/>
            </a:endParaRPr>
          </a:p>
          <a:p>
            <a:pPr marL="0" indent="0">
              <a:buNone/>
            </a:pPr>
            <a:endParaRPr lang="en-US"/>
          </a:p>
        </p:txBody>
      </p:sp>
    </p:spTree>
    <p:extLst>
      <p:ext uri="{BB962C8B-B14F-4D97-AF65-F5344CB8AC3E}">
        <p14:creationId xmlns:p14="http://schemas.microsoft.com/office/powerpoint/2010/main" val="4134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643944" y="2234486"/>
            <a:ext cx="9594761" cy="3908762"/>
          </a:xfrm>
          <a:prstGeom prst="rect">
            <a:avLst/>
          </a:prstGeom>
          <a:noFill/>
        </p:spPr>
        <p:txBody>
          <a:bodyPr wrap="square" lIns="91440" tIns="45720" rIns="91440" bIns="45720" rtlCol="0" anchor="t">
            <a:spAutoFit/>
          </a:bodyPr>
          <a:lstStyle/>
          <a:p>
            <a:r>
              <a:rPr lang="en-US" sz="2000" b="1" i="1">
                <a:cs typeface="Calibri"/>
              </a:rPr>
              <a:t>How does the school spend funds?</a:t>
            </a:r>
            <a:endParaRPr lang="en-US"/>
          </a:p>
          <a:p>
            <a:r>
              <a:rPr lang="en-US" sz="2000" b="1" i="1">
                <a:cs typeface="Calibri"/>
              </a:rPr>
              <a:t>Title 1 Part A</a:t>
            </a:r>
            <a:endParaRPr lang="en-US">
              <a:cs typeface="Calibri"/>
            </a:endParaRPr>
          </a:p>
          <a:p>
            <a:r>
              <a:rPr lang="en-US" sz="2000" b="1" i="1">
                <a:cs typeface="Calibri"/>
              </a:rPr>
              <a:t>Title1 funds are used to provide: Additional staff, </a:t>
            </a:r>
            <a:endParaRPr lang="en-US">
              <a:cs typeface="Calibri"/>
            </a:endParaRPr>
          </a:p>
          <a:p>
            <a:r>
              <a:rPr lang="en-US" sz="2000" b="1" i="1">
                <a:cs typeface="Calibri"/>
              </a:rPr>
              <a:t> Professional development, </a:t>
            </a:r>
            <a:endParaRPr lang="en-US">
              <a:cs typeface="Calibri"/>
            </a:endParaRPr>
          </a:p>
          <a:p>
            <a:r>
              <a:rPr lang="en-US" sz="2000" b="1" i="1">
                <a:cs typeface="Calibri"/>
              </a:rPr>
              <a:t>instructional materials, </a:t>
            </a:r>
            <a:endParaRPr lang="en-US">
              <a:cs typeface="Calibri"/>
            </a:endParaRPr>
          </a:p>
          <a:p>
            <a:r>
              <a:rPr lang="en-US" sz="2000" b="1" i="1">
                <a:cs typeface="Calibri"/>
              </a:rPr>
              <a:t>improve curriculum </a:t>
            </a:r>
            <a:endParaRPr lang="en-US">
              <a:cs typeface="Calibri"/>
            </a:endParaRPr>
          </a:p>
          <a:p>
            <a:r>
              <a:rPr lang="en-US" sz="2000" b="1" i="1">
                <a:cs typeface="Calibri"/>
              </a:rPr>
              <a:t>enhance parental involvement .</a:t>
            </a:r>
            <a:endParaRPr lang="en-US">
              <a:cs typeface="Calibri"/>
            </a:endParaRPr>
          </a:p>
          <a:p>
            <a:endParaRPr lang="en-US"/>
          </a:p>
          <a:p>
            <a:endParaRPr lang="en-US"/>
          </a:p>
          <a:p>
            <a:endParaRPr lang="en-US"/>
          </a:p>
          <a:p>
            <a:endParaRPr lang="en-US"/>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643944" y="4265811"/>
            <a:ext cx="10047020" cy="830997"/>
          </a:xfrm>
          <a:prstGeom prst="rect">
            <a:avLst/>
          </a:prstGeom>
          <a:noFill/>
        </p:spPr>
        <p:txBody>
          <a:bodyPr wrap="square">
            <a:spAutoFit/>
          </a:bodyPr>
          <a:lstStyle/>
          <a:p>
            <a:pPr marL="0" indent="0">
              <a:buNone/>
            </a:pPr>
            <a:r>
              <a:rPr lang="en-US" sz="2400">
                <a:solidFill>
                  <a:schemeClr val="tx1"/>
                </a:solidFill>
              </a:rPr>
              <a:t>What are some suggestions for the use of Parent and Family Engagement Funds?</a:t>
            </a:r>
          </a:p>
        </p:txBody>
      </p:sp>
    </p:spTree>
    <p:extLst>
      <p:ext uri="{BB962C8B-B14F-4D97-AF65-F5344CB8AC3E}">
        <p14:creationId xmlns:p14="http://schemas.microsoft.com/office/powerpoint/2010/main" val="3629424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a:solidFill>
                  <a:schemeClr val="tx1"/>
                </a:solidFill>
                <a:highlight>
                  <a:srgbClr val="FFFF00"/>
                </a:highlight>
              </a:rPr>
              <a:t>Wilkinson Gardens Elem.</a:t>
            </a:r>
            <a:r>
              <a:rPr lang="en-US" b="0">
                <a:solidFill>
                  <a:schemeClr val="tx1"/>
                </a:solidFill>
              </a:rPr>
              <a:t>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501592" y="1715321"/>
            <a:ext cx="9594761" cy="4154984"/>
          </a:xfrm>
          <a:prstGeom prst="rect">
            <a:avLst/>
          </a:prstGeom>
          <a:noFill/>
        </p:spPr>
        <p:txBody>
          <a:bodyPr wrap="square" lIns="91440" tIns="45720" rIns="91440" bIns="45720" rtlCol="0" anchor="t">
            <a:spAutoFit/>
          </a:bodyPr>
          <a:lstStyle/>
          <a:p>
            <a:r>
              <a:rPr lang="en-US" sz="2400" b="1"/>
              <a:t>School Goals:</a:t>
            </a:r>
            <a:r>
              <a:rPr lang="en-US" sz="2400" b="1">
                <a:ea typeface="+mn-lt"/>
                <a:cs typeface="+mn-lt"/>
              </a:rPr>
              <a:t>    </a:t>
            </a:r>
            <a:r>
              <a:rPr lang="en-US" sz="2400">
                <a:ea typeface="+mn-lt"/>
                <a:cs typeface="+mn-lt"/>
              </a:rPr>
              <a:t>2022-23 School Goal</a:t>
            </a:r>
            <a:endParaRPr lang="en-US" sz="2400" b="1">
              <a:ea typeface="+mn-lt"/>
              <a:cs typeface="+mn-lt"/>
            </a:endParaRPr>
          </a:p>
          <a:p>
            <a:r>
              <a:rPr lang="en-US" sz="2400">
                <a:ea typeface="+mn-lt"/>
                <a:cs typeface="+mn-lt"/>
              </a:rPr>
              <a:t> Goal 1: Increase the number of students </a:t>
            </a:r>
            <a:r>
              <a:rPr lang="en-US" sz="2400" b="1">
                <a:ea typeface="+mn-lt"/>
                <a:cs typeface="+mn-lt"/>
              </a:rPr>
              <a:t>in 3rd, 4th, and 5th grades who are proficient or above in reading by 3 percentile points as measured by the Georgia milestone EOG assessment.</a:t>
            </a:r>
          </a:p>
          <a:p>
            <a:r>
              <a:rPr lang="en-US" sz="2400">
                <a:ea typeface="+mn-lt"/>
                <a:cs typeface="+mn-lt"/>
              </a:rPr>
              <a:t> Goal 2: Increase the number of students in 3rd, 4th, and 5th grades who are proficient or above in math by 3 percentile points as measured by the Georgia milestone EOG assessment</a:t>
            </a:r>
            <a:endParaRPr lang="en-US" sz="2400" b="1">
              <a:ea typeface="+mn-lt"/>
              <a:cs typeface="+mn-lt"/>
            </a:endParaRPr>
          </a:p>
          <a:p>
            <a:endParaRPr lang="en-US" sz="2400">
              <a:cs typeface="Calibri"/>
            </a:endParaRPr>
          </a:p>
          <a:p>
            <a:endParaRPr lang="en-US"/>
          </a:p>
          <a:p>
            <a:endParaRPr lang="en-US"/>
          </a:p>
          <a:p>
            <a:endParaRPr lang="en-US"/>
          </a:p>
          <a:p>
            <a:endParaRPr lang="en-US"/>
          </a:p>
        </p:txBody>
      </p:sp>
      <p:sp>
        <p:nvSpPr>
          <p:cNvPr id="7" name="TextBox 6">
            <a:extLst>
              <a:ext uri="{FF2B5EF4-FFF2-40B4-BE49-F238E27FC236}">
                <a16:creationId xmlns:a16="http://schemas.microsoft.com/office/drawing/2014/main" id="{509AE5C7-1042-46AB-B099-163BB66D7F35}"/>
              </a:ext>
            </a:extLst>
          </p:cNvPr>
          <p:cNvSpPr txBox="1"/>
          <p:nvPr/>
        </p:nvSpPr>
        <p:spPr>
          <a:xfrm>
            <a:off x="337755" y="5013434"/>
            <a:ext cx="10742030" cy="954107"/>
          </a:xfrm>
          <a:prstGeom prst="rect">
            <a:avLst/>
          </a:prstGeom>
          <a:noFill/>
        </p:spPr>
        <p:txBody>
          <a:bodyPr wrap="square" lIns="91440" tIns="45720" rIns="91440" bIns="45720" anchor="t">
            <a:spAutoFit/>
          </a:bodyPr>
          <a:lstStyle/>
          <a:p>
            <a:pPr marL="0" indent="0">
              <a:buNone/>
            </a:pPr>
            <a:r>
              <a:rPr lang="en-US" sz="2800" b="1"/>
              <a:t>What are some suggestions for goals and/or initiatives for the upcoming school year?</a:t>
            </a:r>
            <a:endParaRPr lang="en-US" sz="2800" b="1">
              <a:cs typeface="Calibri"/>
            </a:endParaRPr>
          </a:p>
        </p:txBody>
      </p:sp>
    </p:spTree>
    <p:extLst>
      <p:ext uri="{BB962C8B-B14F-4D97-AF65-F5344CB8AC3E}">
        <p14:creationId xmlns:p14="http://schemas.microsoft.com/office/powerpoint/2010/main" val="339270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34247" y="3503749"/>
            <a:ext cx="6032298" cy="2973106"/>
          </a:xfrm>
        </p:spPr>
        <p:txBody>
          <a:bodyPr vert="horz" lIns="91440" tIns="45720" rIns="91440" bIns="45720" rtlCol="0" anchor="t">
            <a:normAutofit fontScale="85000" lnSpcReduction="10000"/>
          </a:bodyPr>
          <a:lstStyle/>
          <a:p>
            <a:r>
              <a:rPr lang="en-US" sz="2400">
                <a:ea typeface="+mn-lt"/>
                <a:cs typeface="+mn-lt"/>
              </a:rPr>
              <a:t>The revisions / updates recommended will be </a:t>
            </a:r>
            <a:endParaRPr lang="en-US">
              <a:ea typeface="+mn-lt"/>
              <a:cs typeface="+mn-lt"/>
            </a:endParaRPr>
          </a:p>
          <a:p>
            <a:r>
              <a:rPr lang="en-US" sz="2400">
                <a:ea typeface="+mn-lt"/>
                <a:cs typeface="+mn-lt"/>
              </a:rPr>
              <a:t>incorporated, as possible, into the appropriate documents for the upcoming school year. A final draft will be available on </a:t>
            </a:r>
            <a:r>
              <a:rPr lang="en-US" sz="2400">
                <a:highlight>
                  <a:srgbClr val="FFFF00"/>
                </a:highlight>
                <a:ea typeface="+mn-lt"/>
                <a:cs typeface="+mn-lt"/>
              </a:rPr>
              <a:t>{your school's name </a:t>
            </a:r>
            <a:r>
              <a:rPr lang="en-US" sz="2400">
                <a:ea typeface="+mn-lt"/>
                <a:cs typeface="+mn-lt"/>
              </a:rPr>
              <a:t>}</a:t>
            </a:r>
            <a:endParaRPr lang="en-US">
              <a:ea typeface="+mn-lt"/>
              <a:cs typeface="+mn-lt"/>
            </a:endParaRPr>
          </a:p>
          <a:p>
            <a:r>
              <a:rPr lang="en-US" sz="2400">
                <a:ea typeface="+mn-lt"/>
                <a:cs typeface="+mn-lt"/>
              </a:rPr>
              <a:t> website, and will be distributed accordingly.</a:t>
            </a:r>
            <a:endParaRPr lang="en-US">
              <a:cs typeface="Calibri" panose="020F0502020204030204"/>
            </a:endParaRPr>
          </a:p>
          <a:p>
            <a:endParaRPr lang="en-US" sz="2400">
              <a:ea typeface="+mn-lt"/>
              <a:cs typeface="+mn-lt"/>
            </a:endParaRPr>
          </a:p>
          <a:p>
            <a:r>
              <a:rPr lang="en-US" sz="2400">
                <a:ea typeface="+mn-lt"/>
                <a:cs typeface="+mn-lt"/>
              </a:rPr>
              <a:t>Please complete the  brief feedback form for this meeting. We appreciate your suggestions on how to make our input meetings better. Thank you for coming!</a:t>
            </a:r>
            <a:endParaRPr lang="en-US">
              <a:ea typeface="+mn-lt"/>
              <a:cs typeface="+mn-lt"/>
            </a:endParaRPr>
          </a:p>
          <a:p>
            <a:r>
              <a:rPr lang="en-US" sz="2400">
                <a:ea typeface="+mn-lt"/>
                <a:cs typeface="+mn-lt"/>
              </a:rPr>
              <a:t> We hope to see you again  very soon!”</a:t>
            </a:r>
            <a:endParaRPr lang="en-US">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2040" y="2048547"/>
            <a:ext cx="5609997" cy="1204976"/>
          </a:xfrm>
        </p:spPr>
        <p:txBody>
          <a:bodyPr>
            <a:noAutofit/>
          </a:bodyPr>
          <a:lstStyle/>
          <a:p>
            <a:pPr algn="ctr">
              <a:lnSpc>
                <a:spcPct val="100000"/>
              </a:lnSpc>
              <a:spcBef>
                <a:spcPts val="200"/>
              </a:spcBef>
            </a:pPr>
            <a:r>
              <a:rPr lang="en-US" sz="4000" b="0">
                <a:latin typeface="Calibri"/>
                <a:cs typeface="Calibri"/>
              </a:rPr>
              <a:t>Recommendations for Revisions/ Updates </a:t>
            </a:r>
          </a:p>
        </p:txBody>
      </p:sp>
    </p:spTree>
    <p:extLst>
      <p:ext uri="{BB962C8B-B14F-4D97-AF65-F5344CB8AC3E}">
        <p14:creationId xmlns:p14="http://schemas.microsoft.com/office/powerpoint/2010/main" val="348513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1148" y="2011622"/>
            <a:ext cx="11307287" cy="1469290"/>
          </a:xfrm>
        </p:spPr>
        <p:txBody>
          <a:bodyPr vert="horz" lIns="91440" tIns="45720" rIns="91440" bIns="45720" rtlCol="0" anchor="t">
            <a:normAutofit fontScale="92500"/>
          </a:bodyPr>
          <a:lstStyle/>
          <a:p>
            <a:pPr marL="0" indent="0">
              <a:buNone/>
            </a:pPr>
            <a:r>
              <a:rPr lang="en-US"/>
              <a:t>Thank you for attending our meeting. Please complete the EOY Meeting Evaluation!</a:t>
            </a:r>
          </a:p>
          <a:p>
            <a:pPr marL="0" indent="0">
              <a:buNone/>
            </a:pPr>
            <a:r>
              <a:rPr lang="en-US"/>
              <a:t>All ESOL Parents- Please complete the Parents Survey Title III, Part A Needs Assessment Richmond County School System.</a:t>
            </a:r>
          </a:p>
          <a:p>
            <a:pPr marL="0" indent="0" algn="ctr">
              <a:buNone/>
            </a:pPr>
            <a:r>
              <a:rPr lang="en-US"/>
              <a:t>{If you have any questions, please contact: The school Wilkinson Gardens Elementary (706)737-7219</a:t>
            </a:r>
            <a:endParaRPr lang="en-US">
              <a:cs typeface="Calibri"/>
            </a:endParaRPr>
          </a:p>
          <a:p>
            <a:pPr marL="0" indent="0" algn="ctr">
              <a:buNone/>
            </a:pPr>
            <a:endParaRPr lang="en-US">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805839" y="5958986"/>
            <a:ext cx="51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hlinkClick r:id="rId3"/>
              </a:rPr>
              <a:t>Parents Survey Title III, Part A </a:t>
            </a:r>
            <a:endParaRPr lang="en-US" b="1">
              <a:cs typeface="Calibri"/>
            </a:endParaRPr>
          </a:p>
          <a:p>
            <a:r>
              <a:rPr lang="en-US" b="1">
                <a:hlinkClick r:id="rId3"/>
              </a:rPr>
              <a:t>Needs Assessment Richmond County School System</a:t>
            </a:r>
            <a:endParaRPr lang="en-US" b="1">
              <a:cs typeface="Calibri"/>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a:ea typeface="+mn-lt"/>
                <a:cs typeface="+mn-lt"/>
              </a:rPr>
              <a:t>For ESOL Parents ONLY</a:t>
            </a:r>
            <a:endParaRPr lang="en-US" sz="1600" b="1" i="1">
              <a:cs typeface="Calibri"/>
            </a:endParaRPr>
          </a:p>
        </p:txBody>
      </p:sp>
      <p:sp>
        <p:nvSpPr>
          <p:cNvPr id="10" name="TextBox 9">
            <a:extLst>
              <a:ext uri="{FF2B5EF4-FFF2-40B4-BE49-F238E27FC236}">
                <a16:creationId xmlns:a16="http://schemas.microsoft.com/office/drawing/2014/main" id="{A1C82D14-1578-42CB-AA20-C8EF1E5EE5A7}"/>
              </a:ext>
            </a:extLst>
          </p:cNvPr>
          <p:cNvSpPr txBox="1"/>
          <p:nvPr/>
        </p:nvSpPr>
        <p:spPr>
          <a:xfrm>
            <a:off x="4724400" y="3200400"/>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1" name="TextBox 10">
            <a:extLst>
              <a:ext uri="{FF2B5EF4-FFF2-40B4-BE49-F238E27FC236}">
                <a16:creationId xmlns:a16="http://schemas.microsoft.com/office/drawing/2014/main" id="{42A86994-D641-4FE0-BC55-BC1C767FE18D}"/>
              </a:ext>
            </a:extLst>
          </p:cNvPr>
          <p:cNvSpPr txBox="1"/>
          <p:nvPr/>
        </p:nvSpPr>
        <p:spPr>
          <a:xfrm>
            <a:off x="367162" y="3688332"/>
            <a:ext cx="85947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Wilkinson Gardens EOY Input/Revision  Meeting Feedback-</a:t>
            </a:r>
            <a:endParaRPr lang="en-US" b="1">
              <a:solidFill>
                <a:srgbClr val="FF0000"/>
              </a:solidFill>
              <a:cs typeface="Calibri"/>
            </a:endParaRPr>
          </a:p>
          <a:p>
            <a:r>
              <a:rPr lang="en-US" b="1">
                <a:cs typeface="Calibri"/>
              </a:rPr>
              <a:t>Parents: </a:t>
            </a:r>
            <a:r>
              <a:rPr lang="en-US" b="1">
                <a:solidFill>
                  <a:srgbClr val="FF0000"/>
                </a:solidFill>
                <a:cs typeface="Calibri"/>
              </a:rPr>
              <a:t>Please click the link on our website to complete the evaluation.</a:t>
            </a:r>
          </a:p>
          <a:p>
            <a:r>
              <a:rPr lang="en-US" b="1">
                <a:cs typeface="Calibri"/>
              </a:rPr>
              <a:t>Staff: </a:t>
            </a:r>
            <a:r>
              <a:rPr lang="en-US" b="1">
                <a:solidFill>
                  <a:srgbClr val="FF0000"/>
                </a:solidFill>
                <a:cs typeface="Calibri"/>
              </a:rPr>
              <a:t>  Please access the evaluation link sent to your email.</a:t>
            </a:r>
          </a:p>
        </p:txBody>
      </p:sp>
    </p:spTree>
    <p:extLst>
      <p:ext uri="{BB962C8B-B14F-4D97-AF65-F5344CB8AC3E}">
        <p14:creationId xmlns:p14="http://schemas.microsoft.com/office/powerpoint/2010/main" val="397320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1155006" y="2011622"/>
            <a:ext cx="10233429" cy="4517194"/>
          </a:xfrm>
        </p:spPr>
        <p:txBody>
          <a:bodyPr vert="horz" lIns="91440" tIns="45720" rIns="91440" bIns="45720" rtlCol="0" anchor="t">
            <a:noAutofit/>
          </a:bodyPr>
          <a:lstStyle/>
          <a:p>
            <a:pPr marL="0" indent="0">
              <a:buNone/>
            </a:pPr>
            <a:r>
              <a:rPr lang="en-US" sz="3200" dirty="0"/>
              <a:t>Wilkinson Gardens  Elementary 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422815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1155006" y="1743457"/>
            <a:ext cx="10233429" cy="4570028"/>
          </a:xfrm>
        </p:spPr>
        <p:txBody>
          <a:bodyPr vert="horz" lIns="91440" tIns="45720" rIns="91440" bIns="45720" rtlCol="0" anchor="t">
            <a:normAutofit/>
          </a:bodyPr>
          <a:lstStyle/>
          <a:p>
            <a:pPr marL="0" indent="0">
              <a:buNone/>
            </a:pPr>
            <a:r>
              <a:rPr lang="en-US"/>
              <a:t>“</a:t>
            </a:r>
            <a:r>
              <a:rPr lang="en-US" sz="280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a:t>Topics are covered in a way to provide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Annual Parent and Family Engagement Evaluation</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1155006" y="1839545"/>
            <a:ext cx="10233429" cy="3131763"/>
          </a:xfrm>
        </p:spPr>
        <p:txBody>
          <a:bodyPr vert="horz" lIns="91440" tIns="45720" rIns="91440" bIns="45720" rtlCol="0" anchor="t">
            <a:normAutofit fontScale="92500"/>
          </a:bodyPr>
          <a:lstStyle/>
          <a:p>
            <a:pPr marL="0" indent="0">
              <a:buNone/>
            </a:pPr>
            <a:r>
              <a:rPr lang="en-US" sz="2800"/>
              <a:t>“Each year,  Wilkinson Gardens Elementary</a:t>
            </a:r>
            <a:r>
              <a:rPr lang="en-US" sz="2800">
                <a:solidFill>
                  <a:schemeClr val="bg1"/>
                </a:solidFill>
              </a:rPr>
              <a:t> </a:t>
            </a:r>
            <a:r>
              <a:rPr lang="en-US" sz="2800"/>
              <a:t>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endParaRPr lang="en-US"/>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2858250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for WGES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341390" y="1710407"/>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Input_Revision Meeting SAMPLE</Template>
  <Application>Microsoft Office PowerPoint</Application>
  <PresentationFormat>Widescreen</PresentationFormat>
  <Slides>22</Slides>
  <Notes>11</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Input_Revision Meeting SAMPLE</vt:lpstr>
      <vt:lpstr> Wilkinson Gardens Elementary School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Policy Input</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Wilkinson Gardens Elem.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Title I  Input/Revision Meeting</dc:title>
  <dc:creator>Tate, Angelina</dc:creator>
  <cp:revision>13</cp:revision>
  <dcterms:created xsi:type="dcterms:W3CDTF">2020-08-17T16:26:18Z</dcterms:created>
  <dcterms:modified xsi:type="dcterms:W3CDTF">2023-03-14T18:00:57Z</dcterms:modified>
</cp:coreProperties>
</file>